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Comforta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0FF352-6267-4F5E-854A-48AFF1351E27}">
  <a:tblStyle styleId="{D10FF352-6267-4F5E-854A-48AFF1351E2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-bold.fntdata"/><Relationship Id="rId12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feda681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gfeda6811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eda6811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gfeda68117d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2914493" y="812525"/>
            <a:ext cx="8957593" cy="479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2500"/>
              <a:buFont typeface="Comfortaa"/>
              <a:buNone/>
              <a:defRPr b="1" i="0" sz="2500" u="none" cap="none" strike="noStrike">
                <a:solidFill>
                  <a:srgbClr val="323E8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914493" y="1350043"/>
            <a:ext cx="8957593" cy="417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32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361478" y="4995193"/>
            <a:ext cx="1119699" cy="362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43436" y="4374075"/>
            <a:ext cx="12433481" cy="233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820" y="4500000"/>
            <a:ext cx="12318588" cy="185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361" y="4453200"/>
            <a:ext cx="12354556" cy="233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00" y="365904"/>
            <a:ext cx="1811556" cy="70836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jp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hyperlink" Target="https://map.geo.admin.ch/?bgLayer=ch.swisstopo.pixelkarte-farbe&amp;lang=en&amp;topic=ech&amp;layers=ch.bfe.energiestaedte,KML%7C%7Chttps:%2F%2Fgeodesy.geo.admin.ch%2Freframe%2Fdownload%2FKarte_Wind_Solar_Dichte_kW_pro_Kopf_1317694243704318200.kml,ch.bfe.energiestaedte-2000watt-areale,ch.bfe.thermische-netze&amp;E=2711304.03&amp;N=1261899.01&amp;zoom=5.751190104551835&amp;layers_opacity=0.6,1,1,1" TargetMode="External"/><Relationship Id="rId6" Type="http://schemas.openxmlformats.org/officeDocument/2006/relationships/image" Target="../media/image17.png"/><Relationship Id="rId7" Type="http://schemas.openxmlformats.org/officeDocument/2006/relationships/hyperlink" Target="https://map.geo.admin.ch/?bgLayer=ch.swisstopo.pixelkarte-farbe&amp;lang=en&amp;topic=ech&amp;layers=ch.bfe.energiestaedte,KML%7C%7Chttps:%2F%2Fgeodesy.geo.admin.ch%2Freframe%2Fdownload%2FKarte_Wind_Solar_Dichte_kW_pro_Kopf_1317694243704318200.kml,ch.bfe.energiestaedte-2000watt-areale,ch.bfe.thermische-netze&amp;E=2711304.03&amp;N=1261899.01&amp;zoom=5.751190104551835&amp;layers_opacity=0.6,1,1,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2914493" y="768277"/>
            <a:ext cx="8957593" cy="479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15</a:t>
            </a:r>
            <a:r>
              <a:rPr lang="en-GB"/>
              <a:t> </a:t>
            </a:r>
            <a:r>
              <a:rPr lang="en-GB" sz="3200"/>
              <a:t>Regional Energy Information </a:t>
            </a:r>
            <a:br>
              <a:rPr lang="en-GB" sz="3200"/>
            </a:br>
            <a:r>
              <a:rPr lang="en-GB" sz="3200"/>
              <a:t>in High Resolution </a:t>
            </a:r>
            <a:endParaRPr sz="3200"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493" y="1721789"/>
            <a:ext cx="6523285" cy="435292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  <p:sp>
        <p:nvSpPr>
          <p:cNvPr id="20" name="Google Shape;20;p3"/>
          <p:cNvSpPr txBox="1"/>
          <p:nvPr/>
        </p:nvSpPr>
        <p:spPr>
          <a:xfrm>
            <a:off x="7959544" y="6074710"/>
            <a:ext cx="14782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 _732678970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9632760" y="344738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22" name="Google Shape;2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23" name="Google Shape;2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9876536" y="104875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29" name="Google Shape;29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30" name="Google Shape;3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4"/>
          <p:cNvSpPr txBox="1"/>
          <p:nvPr>
            <p:ph type="ctrTitle"/>
          </p:nvPr>
        </p:nvSpPr>
        <p:spPr>
          <a:xfrm>
            <a:off x="2349868" y="78497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Policy context and challenge</a:t>
            </a:r>
            <a:endParaRPr sz="3200"/>
          </a:p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306650" y="1520174"/>
            <a:ext cx="8957700" cy="2228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31538F"/>
              </a:buClr>
              <a:buSzPts val="20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Energy policy goals are known on national level</a:t>
            </a:r>
            <a:endParaRPr/>
          </a:p>
          <a:p>
            <a:pPr indent="-285750" lvl="0" marL="28575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31538F"/>
              </a:buClr>
              <a:buSzPts val="20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Less clear energy goals on municipality level</a:t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Which municipalities have set energy policy goals?</a:t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5999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400">
                <a:solidFill>
                  <a:schemeClr val="dk1"/>
                </a:solidFill>
              </a:rPr>
              <a:t>What are activities in municipalities to reach goals?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https://energeiaplus.com/wp-content/uploads/2021/12/0370b276-1500x630.jpg" id="33" name="Google Shape;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0325" y="3870542"/>
            <a:ext cx="7281565" cy="270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9876536" y="104875"/>
            <a:ext cx="2239327" cy="1415300"/>
            <a:chOff x="9632760" y="344738"/>
            <a:chExt cx="2239327" cy="1415300"/>
          </a:xfrm>
        </p:grpSpPr>
        <p:pic>
          <p:nvPicPr>
            <p:cNvPr descr="Bundesamt für Energie BFE - Bundesamt für Energie BFE" id="39" name="Google Shape;39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300" cy="14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40" name="Google Shape;4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5"/>
          <p:cNvSpPr txBox="1"/>
          <p:nvPr>
            <p:ph type="ctrTitle"/>
          </p:nvPr>
        </p:nvSpPr>
        <p:spPr>
          <a:xfrm>
            <a:off x="2349868" y="78497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Team</a:t>
            </a:r>
            <a:endParaRPr sz="3200"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5275" y="1351825"/>
            <a:ext cx="6623002" cy="49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6472400" y="3704400"/>
            <a:ext cx="2010600" cy="21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ctrTitle"/>
          </p:nvPr>
        </p:nvSpPr>
        <p:spPr>
          <a:xfrm>
            <a:off x="2336118" y="81252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Approach</a:t>
            </a:r>
            <a:endParaRPr sz="3200"/>
          </a:p>
        </p:txBody>
      </p:sp>
      <p:grpSp>
        <p:nvGrpSpPr>
          <p:cNvPr id="49" name="Google Shape;49;p6"/>
          <p:cNvGrpSpPr/>
          <p:nvPr/>
        </p:nvGrpSpPr>
        <p:grpSpPr>
          <a:xfrm>
            <a:off x="9952674" y="39441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50" name="Google Shape;5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51" name="Google Shape;5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6"/>
          <p:cNvSpPr/>
          <p:nvPr/>
        </p:nvSpPr>
        <p:spPr>
          <a:xfrm>
            <a:off x="1186155" y="1386679"/>
            <a:ext cx="2672525" cy="922502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goals, categories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3533806" y="1386679"/>
            <a:ext cx="2672525" cy="92940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5881457" y="1379779"/>
            <a:ext cx="2672525" cy="92940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Keywords,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8229108" y="1379779"/>
            <a:ext cx="2672525" cy="92940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dited-scraper" id="56" name="Google Shape;56;p6"/>
          <p:cNvPicPr preferRelativeResize="0"/>
          <p:nvPr/>
        </p:nvPicPr>
        <p:blipFill rotWithShape="1">
          <a:blip r:embed="rId5">
            <a:alphaModFix/>
          </a:blip>
          <a:srcRect b="24113" l="0" r="0" t="0"/>
          <a:stretch/>
        </p:blipFill>
        <p:spPr>
          <a:xfrm>
            <a:off x="876822" y="2440145"/>
            <a:ext cx="9770301" cy="41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ctrTitle"/>
          </p:nvPr>
        </p:nvSpPr>
        <p:spPr>
          <a:xfrm>
            <a:off x="2336118" y="81252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900"/>
              <a:t>Scraping, keywords, sentiment analysis</a:t>
            </a:r>
            <a:endParaRPr sz="2900"/>
          </a:p>
        </p:txBody>
      </p:sp>
      <p:grpSp>
        <p:nvGrpSpPr>
          <p:cNvPr id="62" name="Google Shape;62;p7"/>
          <p:cNvGrpSpPr/>
          <p:nvPr/>
        </p:nvGrpSpPr>
        <p:grpSpPr>
          <a:xfrm>
            <a:off x="9952674" y="39441"/>
            <a:ext cx="2239327" cy="1415300"/>
            <a:chOff x="9632760" y="344738"/>
            <a:chExt cx="2239327" cy="1415300"/>
          </a:xfrm>
        </p:grpSpPr>
        <p:pic>
          <p:nvPicPr>
            <p:cNvPr descr="Bundesamt für Energie BFE - Bundesamt für Energie BFE" id="63" name="Google Shape;6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300" cy="14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64" name="Google Shape;6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5" name="Google Shape;65;p7"/>
          <p:cNvGraphicFramePr/>
          <p:nvPr/>
        </p:nvGraphicFramePr>
        <p:xfrm>
          <a:off x="706439" y="20929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{D10FF352-6267-4F5E-854A-48AFF1351E27}</a:tableStyleId>
              </a:tblPr>
              <a:tblGrid>
                <a:gridCol w="623850"/>
                <a:gridCol w="850750"/>
                <a:gridCol w="526025"/>
                <a:gridCol w="491525"/>
                <a:gridCol w="310425"/>
                <a:gridCol w="413925"/>
                <a:gridCol w="784725"/>
                <a:gridCol w="6777900"/>
              </a:tblGrid>
              <a:tr h="3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gemeinde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kategorie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keyword count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positive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neutral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negative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keyword score (-1,1,2)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detected sentences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1144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Technologie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FFFFFF"/>
                          </a:solidFill>
                          <a:highlight>
                            <a:srgbClr val="FF00FF"/>
                          </a:highlight>
                        </a:rPr>
                        <a:t>1</a:t>
                      </a:r>
                      <a:endParaRPr b="0" i="0" sz="1100" u="none" cap="none" strike="noStrike">
                        <a:solidFill>
                          <a:srgbClr val="FFFFFF"/>
                        </a:solidFill>
                        <a:highlight>
                          <a:srgbClr val="FF00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'[ Finanzielle Unterstützung für Massnahmen zur rationellen und sparsamen Verwendung von elektrischem Strom.‘,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 Bau von Anlagen zur Produktion von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erneuerbaren Energien mit Finanzierung durch einen Stromzuschlag.</a:t>
                      </a:r>
                      <a:r>
                        <a:rPr lang="en-GB" sz="900" u="none" cap="none" strike="noStrike"/>
                        <a:t>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 Persönlicher Stromrechner im Internet.‘,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Zwei grosse private Fernwärmenetze mit Holzschnitzelheizungen</a:t>
                      </a:r>
                      <a:r>
                        <a:rPr lang="en-GB" sz="900" u="none" cap="none" strike="noStrike"/>
                        <a:t>.', ‚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 An Hand eines Massnahmenkatalogs wird die Situation in sechs wichtigen Gebieten untersucht: Bau und Planung, Energieversorgung, Wasser / Abwasser / Abwärme, Verkehr und Transport, Öffentlichkeitsarbeit, Interne Organisation.‘,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rgbClr val="000000"/>
                          </a:solidFill>
                        </a:rPr>
                        <a:t>'</a:t>
                      </a:r>
                      <a:r>
                        <a:rPr lang="en-GB" sz="900" u="none" cap="none" strike="noStrike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GB" sz="900" u="none" cap="none" strike="noStrike">
                          <a:solidFill>
                            <a:srgbClr val="FFFFFF"/>
                          </a:solidFill>
                          <a:highlight>
                            <a:srgbClr val="FF00FF"/>
                          </a:highlight>
                        </a:rPr>
                        <a:t>Insbesondere bei der Fassade stellt sich oft die Frage, ob die bestehende Putzschicht bereits ersetzt werden muss\xa0 und eine neue Aussenwärmedämmung rentabel ist.</a:t>
                      </a:r>
                      <a:r>
                        <a:rPr lang="en-GB" sz="900" u="none" cap="none" strike="noStrike">
                          <a:solidFill>
                            <a:srgbClr val="000000"/>
                          </a:solidFill>
                        </a:rPr>
                        <a:t>']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95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Energieplanung / Plan climat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['\xa0  Arbeitsgruppe Energiestadt  Die Arbeitsgruppe Energiestadt ist verantwortlich für die Begleitung und den Erhalt des Labels Energiestadt sowie für die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Umsetzung des Energierichtplans</a:t>
                      </a:r>
                      <a:r>
                        <a:rPr lang="en-GB" sz="900" u="none" cap="none" strike="noStrike"/>
                        <a:t>.', 'ch  Leistungen der Energiestadt Aadorf  Die folgenden Punkte zeichnen die Energiestadt Aadorf aus:  Kostenlose Energieberatung für alle EinwohnerInnen.', ' Finanzielle Unterstützung für Massnahmen zur rationellen und sparsamen Verwendung von elektrischem Strom.', ' Arbeitsgruppe Energiestadt mit dem Auftrag die Vorgaben aus dem Energierichtplan umzusetzen.', ' Was ist Energiestadt  Gemeinden jeder Grösse können das Label Energiestadt erhalten, wenn sie ausgesuchte, energiepolitische Massnahmen realisiert oder beschlossen haben.‘, …]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Förderbeiträge/Subventions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Energieberatung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['ch  Leistungen der Energiestadt Aadorf  Die folgenden Punkte zeichnen die Energiestadt Aadorf aus: 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Kostenlose Energieberatung für alle EinwohnerInnen</a:t>
                      </a:r>
                      <a:r>
                        <a:rPr lang="en-GB" sz="900" u="none" cap="none" strike="noStrike"/>
                        <a:t>.']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89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Labels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['\xa0 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Arbeitsgruppe Energiestadt  </a:t>
                      </a:r>
                      <a:r>
                        <a:rPr lang="en-GB" sz="900" u="none" cap="none" strike="noStrike"/>
                        <a:t>Die Arbeitsgruppe Energiestadt ist verantwortlich für die Begleitung und den Erhalt des Labels Energiestadt sowie für die Umsetzung des Energierichtplans.', ' Aadorf Roland Büchi, Häuslenen Kurt Gnehm,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Solargenossenschaft</a:t>
                      </a:r>
                      <a:r>
                        <a:rPr lang="en-GB" sz="900" u="none" cap="none" strike="noStrike"/>
                        <a:t> Nino Heider, Aadorf Andreas Müller, Amt für Bau und Umwelt\xa0 Markus Roos, Häuslenen Patrik Stacher, Aadorf Beratend: Sebastian Frenzel,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Energiestadtberater</a:t>
                      </a:r>
                      <a:r>
                        <a:rPr lang="en-GB" sz="900" u="none" cap="none" strike="noStrike"/>
                        <a:t> Protokoll: Natalie Aeby, Amt für Bau und Umwelt  Kontakt: Natalie Aeby, Gemeindeverwaltung Aadorf, Tel.', 'ch  Leistungen der Energiestadt Aadorf  Die folgenden Punkte zeichnen die Energiestadt Aadorf aus:  Kostenlose Energieberatung für alle EinwohnerInnen.', ' Arbeitsgruppe Energiestadt mit dem Auftrag die Vorgaben aus dem Energierichtplan umzusetzen.‘, …]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1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GB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</a:tr>
            </a:tbl>
          </a:graphicData>
        </a:graphic>
      </p:graphicFrame>
      <p:sp>
        <p:nvSpPr>
          <p:cNvPr id="66" name="Google Shape;66;p7"/>
          <p:cNvSpPr txBox="1"/>
          <p:nvPr>
            <p:ph type="ctrTitle"/>
          </p:nvPr>
        </p:nvSpPr>
        <p:spPr>
          <a:xfrm>
            <a:off x="2914650" y="1547975"/>
            <a:ext cx="2762400" cy="366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100">
                <a:solidFill>
                  <a:schemeClr val="dk1"/>
                </a:solidFill>
              </a:rPr>
              <a:t>Detected keywords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7" name="Google Shape;67;p7"/>
          <p:cNvSpPr txBox="1"/>
          <p:nvPr>
            <p:ph type="ctrTitle"/>
          </p:nvPr>
        </p:nvSpPr>
        <p:spPr>
          <a:xfrm>
            <a:off x="6076950" y="1547975"/>
            <a:ext cx="2762400" cy="366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100">
                <a:solidFill>
                  <a:schemeClr val="dk1"/>
                </a:solidFill>
              </a:rPr>
              <a:t>Negative sentiment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426900" y="1432200"/>
            <a:ext cx="5143200" cy="4216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9876536" y="104875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74" name="Google Shape;7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75" name="Google Shape;75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8"/>
          <p:cNvSpPr/>
          <p:nvPr/>
        </p:nvSpPr>
        <p:spPr>
          <a:xfrm>
            <a:off x="5902750" y="1432200"/>
            <a:ext cx="5143200" cy="4216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/>
          <p:nvPr>
            <p:ph type="ctrTitle"/>
          </p:nvPr>
        </p:nvSpPr>
        <p:spPr>
          <a:xfrm>
            <a:off x="2336118" y="81252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Result and validation (Aadorf)</a:t>
            </a:r>
            <a:endParaRPr sz="3200"/>
          </a:p>
        </p:txBody>
      </p:sp>
      <p:sp>
        <p:nvSpPr>
          <p:cNvPr id="78" name="Google Shape;78;p8"/>
          <p:cNvSpPr txBox="1"/>
          <p:nvPr>
            <p:ph type="ctrTitle"/>
          </p:nvPr>
        </p:nvSpPr>
        <p:spPr>
          <a:xfrm>
            <a:off x="5874850" y="1520175"/>
            <a:ext cx="51990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 u="sng">
                <a:solidFill>
                  <a:schemeClr val="dk1"/>
                </a:solidFill>
              </a:rPr>
              <a:t>Validation</a:t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38761D"/>
                </a:solidFill>
              </a:rPr>
              <a:t>Thermal network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FF0000"/>
                </a:solidFill>
              </a:rPr>
              <a:t>High renewable capacity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0000FF"/>
                </a:solidFill>
              </a:rPr>
              <a:t>Energy city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79" name="Google Shape;79;p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8924" l="0" r="0" t="9276"/>
          <a:stretch/>
        </p:blipFill>
        <p:spPr>
          <a:xfrm>
            <a:off x="6131800" y="3115625"/>
            <a:ext cx="4685099" cy="23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/>
          <p:nvPr/>
        </p:nvSpPr>
        <p:spPr>
          <a:xfrm>
            <a:off x="6735875" y="3427175"/>
            <a:ext cx="2795700" cy="1680000"/>
          </a:xfrm>
          <a:prstGeom prst="ellipse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 txBox="1"/>
          <p:nvPr>
            <p:ph type="ctrTitle"/>
          </p:nvPr>
        </p:nvSpPr>
        <p:spPr>
          <a:xfrm>
            <a:off x="494400" y="1520175"/>
            <a:ext cx="5008200" cy="4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 u="sng">
                <a:solidFill>
                  <a:schemeClr val="dk1"/>
                </a:solidFill>
              </a:rPr>
              <a:t>Result</a:t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38761D"/>
                </a:solidFill>
              </a:rPr>
              <a:t>Thermal network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FF0000"/>
                </a:solidFill>
              </a:rPr>
              <a:t>High renewable capacity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0000FF"/>
                </a:solidFill>
              </a:rPr>
              <a:t>Energy city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lang="en-GB" sz="1900">
                <a:solidFill>
                  <a:schemeClr val="lt1"/>
                </a:solidFill>
                <a:highlight>
                  <a:srgbClr val="274E13"/>
                </a:highlight>
                <a:latin typeface="Calibri"/>
                <a:ea typeface="Calibri"/>
                <a:cs typeface="Calibri"/>
                <a:sym typeface="Calibri"/>
              </a:rPr>
              <a:t>… Fernwärmenetze mit Holzschnitzelheizungen</a:t>
            </a:r>
            <a:endParaRPr b="0" sz="1900">
              <a:solidFill>
                <a:schemeClr val="lt1"/>
              </a:solidFill>
              <a:highlight>
                <a:srgbClr val="274E1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19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lang="en-GB" sz="1900">
                <a:solidFill>
                  <a:schemeClr val="lt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Bau von Anlagen zur Produktion von erneuerbaren Energien mit Finanzierung durch einen Stromzuschlag.</a:t>
            </a:r>
            <a:endParaRPr b="0" sz="1900">
              <a:solidFill>
                <a:schemeClr val="lt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19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lang="en-GB" sz="1900">
                <a:solidFill>
                  <a:schemeClr val="lt1"/>
                </a:solidFill>
                <a:highlight>
                  <a:srgbClr val="0000FF"/>
                </a:highlight>
                <a:latin typeface="Calibri"/>
                <a:ea typeface="Calibri"/>
                <a:cs typeface="Calibri"/>
                <a:sym typeface="Calibri"/>
              </a:rPr>
              <a:t>Die folgenden Punkte zeichnen die Energiestadt Aadorf aus …</a:t>
            </a:r>
            <a:endParaRPr b="0" sz="19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426900" y="5788375"/>
            <a:ext cx="11621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p.geo.admin.ch/?bgLayer=ch.swisstopo.pixelkarte-farbe&amp;lang=en&amp;topic=ech&amp;layers=ch.bfe.energiestaedte,KML%7C%7Chttps:%2F%2Fgeodesy.geo.admin.ch%2Freframe%2Fdownload%2FKarte_Wind_Solar_Dichte_kW_pro_Kopf_1317694243704318200.kml,ch.bfe.energiestaedte-2000watt-areale,ch.bfe.thermische-netze&amp;E=2711304.03&amp;N=1261899.01&amp;zoom=5.751190104551835&amp;layers_opacity=0.6,1,1,1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halt V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